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Play" panose="020B0604020202020204" charset="0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hvH8PgC7YzqV/4EcFgjZG3Br/U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495BB5-6803-401C-8283-EBAFD784CB7B}">
  <a:tblStyle styleId="{9B495BB5-6803-401C-8283-EBAFD784CB7B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-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customschemas.google.com/relationships/presentationmetadata" Target="metadata"/><Relationship Id="rId5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e07cda68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ophia</a:t>
            </a:r>
            <a:endParaRPr dirty="0"/>
          </a:p>
        </p:txBody>
      </p:sp>
      <p:sp>
        <p:nvSpPr>
          <p:cNvPr id="88" name="Google Shape;88;g35e07cda6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e07cda68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35e07cda68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e07cda68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g35e07cda68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g35e07cda680_0_0"/>
          <p:cNvGraphicFramePr/>
          <p:nvPr>
            <p:extLst>
              <p:ext uri="{D42A27DB-BD31-4B8C-83A1-F6EECF244321}">
                <p14:modId xmlns:p14="http://schemas.microsoft.com/office/powerpoint/2010/main" val="4210611598"/>
              </p:ext>
            </p:extLst>
          </p:nvPr>
        </p:nvGraphicFramePr>
        <p:xfrm>
          <a:off x="266006" y="3690851"/>
          <a:ext cx="11704322" cy="41234884"/>
        </p:xfrm>
        <a:graphic>
          <a:graphicData uri="http://schemas.openxmlformats.org/drawingml/2006/table">
            <a:tbl>
              <a:tblPr firstRow="1" bandRow="1">
                <a:noFill/>
                <a:tableStyleId>{9B495BB5-6803-401C-8283-EBAFD784CB7B}</a:tableStyleId>
              </a:tblPr>
              <a:tblGrid>
                <a:gridCol w="1120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6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41">
                  <a:extLst>
                    <a:ext uri="{9D8B030D-6E8A-4147-A177-3AD203B41FA5}">
                      <a16:colId xmlns:a16="http://schemas.microsoft.com/office/drawing/2014/main" val="194469798"/>
                    </a:ext>
                  </a:extLst>
                </a:gridCol>
                <a:gridCol w="264669">
                  <a:extLst>
                    <a:ext uri="{9D8B030D-6E8A-4147-A177-3AD203B41FA5}">
                      <a16:colId xmlns:a16="http://schemas.microsoft.com/office/drawing/2014/main" val="3770089721"/>
                    </a:ext>
                  </a:extLst>
                </a:gridCol>
                <a:gridCol w="4517859">
                  <a:extLst>
                    <a:ext uri="{9D8B030D-6E8A-4147-A177-3AD203B41FA5}">
                      <a16:colId xmlns:a16="http://schemas.microsoft.com/office/drawing/2014/main" val="1300118819"/>
                    </a:ext>
                  </a:extLst>
                </a:gridCol>
              </a:tblGrid>
              <a:tr h="37699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Hall A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Hall B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720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8:30-10:00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Workshop 1: </a:t>
                      </a: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3D echo (Phillips)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800" b="1" i="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Chairs: Nanda USA , Anita Sadeghpour USA , Joseph </a:t>
                      </a:r>
                      <a:r>
                        <a:rPr lang="en-US" sz="1800" b="1" i="0" u="none" strike="noStrike" cap="none" spc="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Maalof</a:t>
                      </a:r>
                      <a:r>
                        <a:rPr lang="en-US" sz="1800" b="1" i="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USA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3D Echo: Basics of image acquisition and 3D display, Hani Mahmoud, Egypt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How to assess 3D RV and LV EF/ volume, Pepe Zamorano , Spain ESC Ambassador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Role of 3D echo in MR assessment, Fabiola Sozzi, Italy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Optimizing 2D/3D echo in MS assessment ,  Anita Sadeghpour,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Advanced 3D echocardiography clinical application , Navin Nanda, ISCU President</a:t>
                      </a:r>
                      <a:r>
                        <a:rPr lang="en-US" sz="1800" b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USA</a:t>
                      </a: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0" dirty="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3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Workshop 2: CHD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3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Chair : Bhat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Aarti,USA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, Ahmad El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Kamaly,UAE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, Raghda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Elgoneimy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, Egypt, Anita Sadeghpour, USA</a:t>
                      </a:r>
                      <a:r>
                        <a:rPr lang="en-US" sz="1800" b="1" dirty="0">
                          <a:solidFill>
                            <a:schemeClr val="accent3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accent3"/>
                        </a:solidFill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a.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Echo Roadmap for Congenital Heart Disease: Segmental approach for simple and complex CHD, 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Anita Sadeghpour, USA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b. Structural heart disease from the congenital heart perspective,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Bhat Aarti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c. Imaging and intervention in Children with CHD,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Raghda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Elgoneimy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 , Egypt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bg2"/>
                        </a:solidFill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d. Fetal echocardiography 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Suzan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Biomy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, Egypt</a:t>
                      </a:r>
                      <a:endParaRPr sz="1800" b="1" dirty="0">
                        <a:latin typeface="+mj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07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10:00-10:30</a:t>
                      </a:r>
                      <a:endParaRPr/>
                    </a:p>
                  </a:txBody>
                  <a:tcPr marL="91450" marR="91450" marT="45725" marB="45725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Coffee Break 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062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10:30-12:00</a:t>
                      </a:r>
                      <a:endParaRPr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Workshop 3: </a:t>
                      </a: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GLS (Phillips) ,MCE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Chair : Smadar Kort , Krassimira Hristova, </a:t>
                      </a:r>
                      <a:r>
                        <a:rPr lang="en-US" sz="1800" b="1" u="none" strike="noStrike" dirty="0">
                          <a:effectLst/>
                        </a:rPr>
                        <a:t>Joseph </a:t>
                      </a:r>
                      <a:r>
                        <a:rPr lang="en-US" sz="1800" b="1" u="none" strike="noStrike" dirty="0" err="1">
                          <a:effectLst/>
                        </a:rPr>
                        <a:t>Maalof</a:t>
                      </a:r>
                      <a:r>
                        <a:rPr lang="en-US" sz="1800" b="1" u="none" strike="noStrike" dirty="0">
                          <a:effectLst/>
                        </a:rPr>
                        <a:t>, USA, Yousef Nosir, KSA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u="none" strike="noStrike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effectLst/>
                        </a:rPr>
                        <a:t>MCE Clinical Application , Yousef Nosir, KSA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u="none" strike="noStrike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Global longitudinal strain (GLS) in diagnosis and prognosis, BERNARD COSYNS, </a:t>
                      </a:r>
                      <a:r>
                        <a:rPr lang="en-US" sz="1800" b="1" i="0" u="none" strike="noStrike" cap="none" dirty="0">
                          <a:solidFill>
                            <a:schemeClr val="dk1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Belgium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i="0" u="none" strike="noStrike" cap="none" dirty="0">
                        <a:solidFill>
                          <a:schemeClr val="dk1"/>
                        </a:solidFill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When do I have to use strain imaging in clinical practice? Laila Elife, Turkey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solidFill>
                          <a:srgbClr val="7030A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u="none" strike="noStrike" cap="none" dirty="0">
                          <a:solidFill>
                            <a:schemeClr val="tx1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Echocardiogrphy for Right Ventricular Function including Strain Echocardiography</a:t>
                      </a:r>
                      <a:r>
                        <a:rPr lang="en-US" sz="1800" b="1" i="0" u="none" strike="noStrike" cap="none" dirty="0">
                          <a:solidFill>
                            <a:srgbClr val="FF000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, Hector Villarraga, USA</a:t>
                      </a:r>
                      <a:endParaRPr lang="en-US" sz="1800" b="1" u="none" strike="noStrike" dirty="0">
                        <a:effectLst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Workshop 4 : TTE, </a:t>
                      </a:r>
                      <a:r>
                        <a:rPr lang="en-US" sz="1800" b="0" dirty="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TEE, Allied techniques </a:t>
                      </a:r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+mn-lt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+mn-lt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effectLst/>
                        </a:rPr>
                        <a:t>Intraoperative Evaluation of Prosthetic Valves, Leon Frazin, USA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u="none" strike="noStrike" dirty="0">
                        <a:effectLst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Differentiating ischemic vs. non-ischemic cardiomyopathy, 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Bassam </a:t>
                      </a:r>
                      <a:r>
                        <a:rPr lang="en-US" sz="16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Bulbanat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, </a:t>
                      </a:r>
                      <a:r>
                        <a:rPr lang="en-US" sz="16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Kuwait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600" b="1" i="0" u="none" strike="noStrike" cap="none" dirty="0">
                        <a:solidFill>
                          <a:srgbClr val="0070C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Mitral regurgitation mechanisms and percutaneous treatment options, </a:t>
                      </a:r>
                      <a:r>
                        <a:rPr lang="en-US" sz="1600" b="1" i="0" u="none" strike="noStrike" cap="none" dirty="0">
                          <a:solidFill>
                            <a:srgbClr val="FF000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Federico M Asch, USA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600" b="1" i="0" u="none" strike="noStrike" cap="none" dirty="0">
                        <a:solidFill>
                          <a:srgbClr val="0070C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Basics of Aortic Valve Evaluation, M Ayman, Alexandria University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600" b="1" i="0" u="none" strike="noStrike" cap="none" dirty="0">
                        <a:solidFill>
                          <a:srgbClr val="0070C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How to differentiate intra cardiac masses </a:t>
                      </a:r>
                      <a:endParaRPr lang="en-US" sz="1800" b="1" i="0" u="none" strike="noStrike" cap="none" dirty="0">
                        <a:solidFill>
                          <a:srgbClr val="0070C0"/>
                        </a:solidFill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u="none" strike="noStrike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+mn-lt"/>
                        <a:ea typeface="Aptos"/>
                        <a:cs typeface="Aptos"/>
                        <a:sym typeface="Arial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012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12:00-13:00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13:00-14:00</a:t>
                      </a:r>
                      <a:endParaRPr dirty="0"/>
                    </a:p>
                  </a:txBody>
                  <a:tcPr marL="91450" marR="91450" marT="45725" marB="45725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FF0000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CCF (Cleveland Clinic Faculty Session I) CAD Updates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1" i="0" u="none" strike="noStrike" cap="none" dirty="0">
                        <a:solidFill>
                          <a:srgbClr val="002060"/>
                        </a:solidFill>
                        <a:latin typeface="Aptos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Chair: Heba </a:t>
                      </a:r>
                      <a:r>
                        <a:rPr lang="en-US" sz="1800" b="1" i="0" u="none" strike="noStrike" cap="none" dirty="0" err="1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Wassif</a:t>
                      </a:r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 , Khalid Ziada, Laura Young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i="0" u="none" strike="noStrike" cap="none" dirty="0">
                        <a:solidFill>
                          <a:srgbClr val="002060"/>
                        </a:solidFill>
                        <a:latin typeface="Aptos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</a:pPr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Coronary artery disease, not one disease . Heba </a:t>
                      </a:r>
                      <a:r>
                        <a:rPr lang="en-US" sz="1800" b="1" i="0" u="none" strike="noStrike" cap="none" dirty="0" err="1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Wassif</a:t>
                      </a:r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 , </a:t>
                      </a:r>
                      <a:r>
                        <a:rPr lang="en-US" sz="1800" b="1" i="0" u="none" strike="noStrike" cap="none" dirty="0">
                          <a:solidFill>
                            <a:srgbClr val="FF000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USA</a:t>
                      </a:r>
                    </a:p>
                    <a:p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Microvascular disease: syndrome X is here, Khalid Ziada, </a:t>
                      </a:r>
                      <a:r>
                        <a:rPr lang="en-US" sz="1800" b="1" i="0" u="none" strike="noStrike" cap="none" dirty="0">
                          <a:solidFill>
                            <a:srgbClr val="FF000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USA</a:t>
                      </a:r>
                    </a:p>
                    <a:p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SCAD :  Current updates in diagnosis and management ,Leslie Cho, </a:t>
                      </a:r>
                      <a:r>
                        <a:rPr lang="en-US" sz="1800" b="1" i="0" u="none" strike="noStrike" cap="none" dirty="0">
                          <a:solidFill>
                            <a:srgbClr val="FF000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USA</a:t>
                      </a:r>
                    </a:p>
                    <a:p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CTO: When and how to intervene.,  Laura Young, </a:t>
                      </a:r>
                      <a:r>
                        <a:rPr lang="en-US" sz="1800" b="1" i="0" u="none" strike="noStrike" cap="none" dirty="0">
                          <a:solidFill>
                            <a:srgbClr val="FF000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USA</a:t>
                      </a:r>
                    </a:p>
                    <a:p>
                      <a:endParaRPr lang="en-US" sz="1800" b="1" i="0" u="none" strike="noStrike" cap="none" dirty="0">
                        <a:solidFill>
                          <a:srgbClr val="002060"/>
                        </a:solidFill>
                        <a:effectLst/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New guidelines of ACS,   Jaqueline Tamis , </a:t>
                      </a:r>
                      <a:r>
                        <a:rPr lang="en-US" sz="1800" b="1" i="0" u="none" strike="noStrike" cap="none" dirty="0">
                          <a:solidFill>
                            <a:srgbClr val="FF000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Holland</a:t>
                      </a:r>
                      <a:r>
                        <a:rPr lang="en-US" sz="1800" b="1" i="0" u="none" strike="noStrike" cap="none" dirty="0">
                          <a:solidFill>
                            <a:srgbClr val="002060"/>
                          </a:solidFill>
                          <a:effectLst/>
                          <a:latin typeface="Aptos"/>
                          <a:ea typeface="Aptos"/>
                          <a:cs typeface="Aptos"/>
                          <a:sym typeface="Arial"/>
                        </a:rPr>
                        <a:t>  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Lunch &amp; Prayer break 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07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14:00-14:15</a:t>
                      </a:r>
                      <a:endParaRPr/>
                    </a:p>
                  </a:txBody>
                  <a:tcPr marL="91450" marR="91450" marT="45725" marB="45725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dk1"/>
                          </a:solidFill>
                        </a:rPr>
                        <a:t>Official opening ceremony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877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14:15-15:15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Chair: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	</a:t>
                      </a:r>
                      <a:endParaRPr dirty="0"/>
                    </a:p>
                  </a:txBody>
                  <a:tcPr marL="91450" marR="91450" marT="45725" marB="45725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Plenary </a:t>
                      </a:r>
                      <a:r>
                        <a:rPr lang="en-US" sz="1800" b="1" dirty="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session</a:t>
                      </a: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 1 (Novel Application of Echocardiography )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</a:rPr>
                        <a:t>Artificial Intelligence in our world and in Cardiac Imaging: Is AI soon better than us</a:t>
                      </a: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	Bernhard Mumm, Germany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bg2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rgbClr val="C00000"/>
                          </a:solidFill>
                          <a:effectLst/>
                          <a:latin typeface="Aptos"/>
                          <a:ea typeface="Aptos"/>
                          <a:cs typeface="Aptos"/>
                        </a:rPr>
                        <a:t>Artificial Intelligence in Valvular Heart Disease and Cardiac Ultrasound: Current Status and Future Directions,  Anita Sadeghpour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i="0" kern="1200" dirty="0">
                        <a:solidFill>
                          <a:srgbClr val="C00000"/>
                        </a:solidFill>
                        <a:effectLst/>
                        <a:latin typeface="Aptos"/>
                        <a:ea typeface="Aptos"/>
                        <a:cs typeface="Apto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When do I have to use strain imaging in clinical practice? 	Laila Elife, Turkey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rgbClr val="C00000"/>
                          </a:solidFill>
                          <a:effectLst/>
                          <a:latin typeface="Aptos"/>
                          <a:ea typeface="Aptos"/>
                          <a:cs typeface="Aptos"/>
                        </a:rPr>
                        <a:t>Augmented intelligence: role of cardiologist in AI-empowered care,   Federico Asch,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07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15:15-15:30</a:t>
                      </a:r>
                      <a:endParaRPr/>
                    </a:p>
                  </a:txBody>
                  <a:tcPr marL="91450" marR="91450" marT="45725" marB="45725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Coffee Break 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7290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15:30-16:30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Concurrent session 1 (VHD) </a:t>
                      </a:r>
                      <a:endParaRPr dirty="0">
                        <a:latin typeface="+mj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From Basics to Advanced Imaging of  valvular heart disease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bg2"/>
                          </a:solidFill>
                          <a:latin typeface="+mj-lt"/>
                          <a:cs typeface="Arial"/>
                          <a:sym typeface="Arial"/>
                        </a:rPr>
                        <a:t>3D echocardiography role in Mitral and Tricuspid Valve Disease,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j-lt"/>
                          <a:cs typeface="Arial"/>
                          <a:sym typeface="Arial"/>
                        </a:rPr>
                        <a:t>Navin Nanda,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bg2"/>
                          </a:solidFill>
                          <a:latin typeface="+mj-lt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bg2"/>
                          </a:solidFill>
                          <a:latin typeface="+mj-lt"/>
                          <a:cs typeface="Arial"/>
                          <a:sym typeface="Arial"/>
                        </a:rPr>
                        <a:t>Stress echo for valvular heart disease,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j-lt"/>
                          <a:cs typeface="Arial"/>
                          <a:sym typeface="Arial"/>
                        </a:rPr>
                        <a:t>Smadar Kort,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bg2"/>
                          </a:solidFill>
                          <a:latin typeface="+mj-lt"/>
                          <a:cs typeface="Arial"/>
                          <a:sym typeface="Arial"/>
                        </a:rPr>
                        <a:t>Mitral regurgitation and Aortic regurgitation,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j-lt"/>
                          <a:cs typeface="Arial"/>
                          <a:sym typeface="Arial"/>
                        </a:rPr>
                        <a:t>William A. Zoghbi,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bg2"/>
                          </a:solidFill>
                          <a:latin typeface="+mj-lt"/>
                          <a:cs typeface="Arial"/>
                          <a:sym typeface="Arial"/>
                        </a:rPr>
                        <a:t>Time to intervene in asymptomatic aortic stenosis?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j-lt"/>
                          <a:cs typeface="Arial"/>
                          <a:sym typeface="Arial"/>
                        </a:rPr>
                        <a:t>BERNARD COSYNS, Belgium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>
                        <a:latin typeface="+mj-lt"/>
                      </a:endParaRPr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C0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Concurrent session 2 (IHD)</a:t>
                      </a:r>
                      <a:endParaRPr lang="en-US">
                        <a:latin typeface="+mj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>
                          <a:solidFill>
                            <a:srgbClr val="C0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Diagnosis of CAD and complications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>
                        <a:solidFill>
                          <a:srgbClr val="C0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>
                        <a:solidFill>
                          <a:srgbClr val="C00000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>
                          <a:latin typeface="+mj-lt"/>
                        </a:rPr>
                        <a:t>Assessment of mitral regurgitation in ischemic heart disease : Are we expanding intervention criteria in functional MR? 	</a:t>
                      </a:r>
                      <a:r>
                        <a:rPr lang="en-US" sz="1800">
                          <a:solidFill>
                            <a:srgbClr val="FF0000"/>
                          </a:solidFill>
                          <a:latin typeface="+mj-lt"/>
                        </a:rPr>
                        <a:t>Jarslaw Kasprzak, Poland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>
                          <a:latin typeface="+mj-lt"/>
                        </a:rPr>
                        <a:t>MPI in IHD , </a:t>
                      </a:r>
                      <a:r>
                        <a:rPr lang="en-US" sz="1800">
                          <a:solidFill>
                            <a:srgbClr val="FF0000"/>
                          </a:solidFill>
                          <a:latin typeface="+mj-lt"/>
                        </a:rPr>
                        <a:t>Amolak Singh,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>
                          <a:latin typeface="+mj-lt"/>
                        </a:rPr>
                        <a:t>Echo for cardiogenic shock: Complications of myocardial infarction, </a:t>
                      </a:r>
                      <a:r>
                        <a:rPr lang="en-US" sz="1800">
                          <a:solidFill>
                            <a:srgbClr val="FF0000"/>
                          </a:solidFill>
                          <a:latin typeface="+mj-lt"/>
                        </a:rPr>
                        <a:t>Sunil Mankad,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>
                        <a:solidFill>
                          <a:srgbClr val="FF0000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+mj-lt"/>
                        </a:rPr>
                        <a:t>CAD Diagnosis :Multidisciplinary approach {MSCT-Calcium Score, STE, MCE}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>
                        <a:solidFill>
                          <a:srgbClr val="FF0000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+mj-lt"/>
                        </a:rPr>
                        <a:t>Identification of six stages of Atherosclerosis by CCTA, </a:t>
                      </a:r>
                      <a:r>
                        <a:rPr lang="en-US">
                          <a:solidFill>
                            <a:srgbClr val="FF0000"/>
                          </a:solidFill>
                          <a:latin typeface="+mj-lt"/>
                        </a:rPr>
                        <a:t>Ram Singh, India </a:t>
                      </a:r>
                      <a:endParaRPr lang="en-US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>
                        <a:latin typeface="+mj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488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16:30-17:30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3 (CM)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Hypertrophic cardiomyopathy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HOCM new guidelines,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Heba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Wassif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Echocardiography for Hypertrophic Cardiomyopathy,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Juseph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Maalof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Strain Imaging in </a:t>
                      </a:r>
                      <a:r>
                        <a:rPr lang="en-US" sz="1800" b="0" u="sng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cardiomyopathy,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Krasimira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Hristova, Sophia , Bulgaria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u="sng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Athlete’s Heart vs Cardiomyopathy: how to differentiating!,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Maurizio Parato, Italy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4 (HF)</a:t>
                      </a:r>
                      <a:endParaRPr lang="en-US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Systolic and Diastolic function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Pediatric Heart failure is not just 'adult' heart failure in </a:t>
                      </a:r>
                      <a:r>
                        <a:rPr lang="en-US" sz="1800" dirty="0" err="1">
                          <a:latin typeface="+mj-lt"/>
                        </a:rPr>
                        <a:t>kids!,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+mj-lt"/>
                        </a:rPr>
                        <a:t>Bhat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j-lt"/>
                        </a:rPr>
                        <a:t> Aarti,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Echocardiography in acute heart failure,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j-lt"/>
                        </a:rPr>
                        <a:t>Elizabeta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+mj-lt"/>
                        </a:rPr>
                        <a:t>Srbinovska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j-lt"/>
                        </a:rPr>
                        <a:t>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Left atrial strain in the algorithm of diastolic dysfunction?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j-lt"/>
                        </a:rPr>
                        <a:t>Laila Elife, Turkey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Challenges in the diagnosis of </a:t>
                      </a:r>
                      <a:r>
                        <a:rPr lang="en-US" sz="1800" dirty="0" err="1">
                          <a:latin typeface="+mj-lt"/>
                        </a:rPr>
                        <a:t>HFpEF,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+mj-lt"/>
                        </a:rPr>
                        <a:t>Magdy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j-lt"/>
                        </a:rPr>
                        <a:t> Abdelhamid, Egypt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HFA of ESC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838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17:30-18:30</a:t>
                      </a:r>
                      <a:endParaRPr dirty="0"/>
                    </a:p>
                  </a:txBody>
                  <a:tcPr marL="91450" marR="91450" marT="45725" marB="45725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5"/>
                          </a:solidFill>
                        </a:rPr>
                        <a:t>Industry symposium 1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5"/>
                          </a:solidFill>
                        </a:rPr>
                        <a:t>Cardiovascular Disease , Obesity, and DM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5"/>
                          </a:solidFill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Advancing the Care of Heart Failure and T2DM 	Dr. Osama </a:t>
                      </a:r>
                      <a:r>
                        <a:rPr lang="en-US" sz="1800" dirty="0" err="1">
                          <a:solidFill>
                            <a:schemeClr val="bg2"/>
                          </a:solidFill>
                          <a:latin typeface="+mn-lt"/>
                        </a:rPr>
                        <a:t>Elmaraghy</a:t>
                      </a:r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, Kuwait (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+mn-lt"/>
                        </a:rPr>
                        <a:t>Bohringer</a:t>
                      </a:r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GLP1 and GTP Is it a solution in the syndrome of  “ Diabesity and CVD” : </a:t>
                      </a:r>
                      <a:r>
                        <a:rPr lang="en-US" sz="1800" dirty="0" err="1">
                          <a:solidFill>
                            <a:schemeClr val="bg2"/>
                          </a:solidFill>
                          <a:latin typeface="+mn-lt"/>
                        </a:rPr>
                        <a:t>Munjaro</a:t>
                      </a:r>
                      <a:r>
                        <a:rPr lang="en-US" sz="1800" dirty="0">
                          <a:solidFill>
                            <a:schemeClr val="accent5"/>
                          </a:solidFill>
                          <a:latin typeface="+mn-lt"/>
                        </a:rPr>
                        <a:t>	                                                                                                                 (Lilly 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The molecular mechanisms of SGLT2 inhibitors in cardiac remodeling, </a:t>
                      </a:r>
                      <a:r>
                        <a:rPr lang="en-US" sz="1800" dirty="0">
                          <a:solidFill>
                            <a:schemeClr val="accent5"/>
                          </a:solidFill>
                          <a:latin typeface="+mn-lt"/>
                        </a:rPr>
                        <a:t>Najah Hadi, Iraq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Regular daily exercise can prevent and treat diabetic- induced cardiomyopathy, </a:t>
                      </a:r>
                      <a:r>
                        <a:rPr lang="en-US" sz="14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Jaipaul Singh, UK</a:t>
                      </a:r>
                      <a:r>
                        <a:rPr lang="en-US" sz="1800" dirty="0">
                          <a:latin typeface="+mn-lt"/>
                        </a:rPr>
                        <a:t/>
                      </a:r>
                      <a:br>
                        <a:rPr lang="en-US" sz="1800" dirty="0">
                          <a:latin typeface="+mn-lt"/>
                        </a:rPr>
                      </a:br>
                      <a:endParaRPr lang="en-US" sz="1800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Obesity and DM :zooming in on cardiovascular risk control with GLP1-RA in Diabetes : </a:t>
                      </a:r>
                      <a:r>
                        <a:rPr lang="en-US" sz="1800" dirty="0" err="1">
                          <a:solidFill>
                            <a:schemeClr val="bg2"/>
                          </a:solidFill>
                          <a:latin typeface="+mn-lt"/>
                        </a:rPr>
                        <a:t>Ozympic</a:t>
                      </a:r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 and Victoza</a:t>
                      </a:r>
                      <a:r>
                        <a:rPr lang="en-US" sz="1800" dirty="0">
                          <a:solidFill>
                            <a:schemeClr val="accent5"/>
                          </a:solidFill>
                        </a:rPr>
                        <a:t>	                                                                                        NOVONORDISC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solidFill>
                          <a:schemeClr val="accent5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solidFill>
                          <a:schemeClr val="accent5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1" name="Google Shape;91;g35e07cda680_0_0"/>
          <p:cNvSpPr txBox="1"/>
          <p:nvPr/>
        </p:nvSpPr>
        <p:spPr>
          <a:xfrm>
            <a:off x="2321169" y="203622"/>
            <a:ext cx="7978391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25</a:t>
            </a:r>
            <a:r>
              <a:rPr lang="en-US" sz="20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-27 Sept. </a:t>
            </a:r>
            <a:r>
              <a:rPr lang="en-US" sz="2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2026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Abu Dhabi UAE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</a:rPr>
              <a:t>XXXI World Congress of Echocardiography &amp; Allied Techniques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Concurrent Symposia managed by the 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12</a:t>
            </a:r>
            <a:r>
              <a:rPr lang="en-US" sz="1600" b="1" i="0" u="none" strike="noStrike" cap="none" baseline="30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6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International Congress of Cardiology &amp; Cardiovascular Imaging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rgbClr val="FF0000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rgbClr val="FF0000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rgbClr val="FF0000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2060"/>
                </a:solidFill>
              </a:rPr>
              <a:t>Program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Day 1: Friday </a:t>
            </a:r>
            <a:r>
              <a:rPr lang="en-US" sz="2000" b="1" dirty="0" smtClean="0">
                <a:solidFill>
                  <a:srgbClr val="FF0000"/>
                </a:solidFill>
              </a:rPr>
              <a:t>Sept</a:t>
            </a:r>
            <a:r>
              <a:rPr lang="en-US" sz="20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25</a:t>
            </a:r>
            <a:r>
              <a:rPr lang="en-US" sz="20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20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" name="Google Shape;96;g35e07cda680_0_5"/>
          <p:cNvGraphicFramePr/>
          <p:nvPr>
            <p:extLst>
              <p:ext uri="{D42A27DB-BD31-4B8C-83A1-F6EECF244321}">
                <p14:modId xmlns:p14="http://schemas.microsoft.com/office/powerpoint/2010/main" val="977324800"/>
              </p:ext>
            </p:extLst>
          </p:nvPr>
        </p:nvGraphicFramePr>
        <p:xfrm>
          <a:off x="591016" y="496647"/>
          <a:ext cx="10983950" cy="44291985"/>
        </p:xfrm>
        <a:graphic>
          <a:graphicData uri="http://schemas.openxmlformats.org/drawingml/2006/table">
            <a:tbl>
              <a:tblPr firstRow="1" bandRow="1">
                <a:noFill/>
                <a:tableStyleId>{9B495BB5-6803-401C-8283-EBAFD784CB7B}</a:tableStyleId>
              </a:tblPr>
              <a:tblGrid>
                <a:gridCol w="1857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4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Hall 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Hall B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8:00-9:00</a:t>
                      </a:r>
                      <a:endParaRPr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Plenary session 2 (AI in Echo)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Advancements in artificial intelligence and neural networks for cardiac pain diagnosis and echocardiography, Virginia Michelis, Uruguay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solidFill>
                          <a:srgbClr val="7030A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Leveraging CT Imaging for Personalized intervention in CAD, Abdullah Shehab, UAE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solidFill>
                          <a:srgbClr val="7030A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Artificial Intelligence in Strain Imaging: Early Prediction of Chemotherapy-Induced Cardiotoxicity	Aiman Smer, Cleveland Clinic , UAE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solidFill>
                          <a:srgbClr val="7030A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The role of 3d echo in our daily practice, Tuğba </a:t>
                      </a:r>
                      <a:r>
                        <a:rPr lang="en-US" sz="1800" b="1" dirty="0" err="1">
                          <a:solidFill>
                            <a:srgbClr val="7030A0"/>
                          </a:solidFill>
                        </a:rPr>
                        <a:t>kemaloğlu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7030A0"/>
                          </a:solidFill>
                        </a:rPr>
                        <a:t>öz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, Australia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solidFill>
                          <a:srgbClr val="7030A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9:00-10:00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5 (IE)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TEE before and during TEER (Trans catheter edge to edge repair)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Panelists: </a:t>
                      </a:r>
                      <a:r>
                        <a:rPr lang="en-US" sz="1800" b="0" u="sng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Federico Asch, Sunil </a:t>
                      </a:r>
                      <a:r>
                        <a:rPr lang="en-US" sz="1800" b="0" u="sng" dirty="0" err="1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Manked</a:t>
                      </a:r>
                      <a:r>
                        <a:rPr lang="en-US" sz="1800" b="0" u="sng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Muhamed Saric, Anita Sadeghpour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Updates on Selection of Patients for TEER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, 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Federico M Asch,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i="0" u="none" strike="noStrike" cap="none" dirty="0">
                        <a:solidFill>
                          <a:srgbClr val="FF0000"/>
                        </a:solidFill>
                        <a:effectLst/>
                        <a:latin typeface="+mn-lt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3D TEE before mitral valve repair, Fabiola Sozzi , 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Italy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i="0" u="none" strike="noStrike" cap="none" dirty="0">
                        <a:solidFill>
                          <a:srgbClr val="FF0000"/>
                        </a:solidFill>
                        <a:effectLst/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00206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Intra-procedural Assessment of TEER: Crucial Steps,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Vuyisille Nkomo,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New horizon in Transcatheter Mitral Valve Implantation/Replacement (TMVR),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Yaser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Nemshad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(KSA)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Role of Echo and CT in TMVR Selection, Neo-LVOT, and Post-Implantation Complications,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Anita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Sadeghpour,USA</a:t>
                      </a:r>
                      <a:endParaRPr lang="en-US" sz="18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6 (SP)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ACHD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n-lt"/>
                        </a:rPr>
                        <a:t>Acquired heart disease in Adults </a:t>
                      </a:r>
                      <a:r>
                        <a:rPr lang="en-US" sz="1800" dirty="0" err="1">
                          <a:latin typeface="+mn-lt"/>
                        </a:rPr>
                        <a:t>CHD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+mn-lt"/>
                        </a:rPr>
                        <a:t>Reema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n-lt"/>
                        </a:rPr>
                        <a:t> Chugh,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n-lt"/>
                        </a:rPr>
                        <a:t>Adult  Heart failure in  corrected CHD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, </a:t>
                      </a:r>
                      <a:r>
                        <a:rPr lang="en-US" sz="16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Aptos"/>
                          <a:cs typeface="Aptos"/>
                          <a:sym typeface="Arial"/>
                        </a:rPr>
                        <a:t>Afsoon </a:t>
                      </a:r>
                      <a:r>
                        <a:rPr lang="en-US" sz="1600" b="0" i="0" u="none" strike="noStrike" cap="none" dirty="0" err="1">
                          <a:solidFill>
                            <a:srgbClr val="FF0000"/>
                          </a:solidFill>
                          <a:effectLst/>
                          <a:latin typeface="+mj-lt"/>
                          <a:ea typeface="Aptos"/>
                          <a:cs typeface="Aptos"/>
                          <a:sym typeface="Arial"/>
                        </a:rPr>
                        <a:t>Fazlinezhad</a:t>
                      </a:r>
                      <a:r>
                        <a:rPr lang="en-US" sz="16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Aptos"/>
                          <a:cs typeface="Aptos"/>
                          <a:sym typeface="Arial"/>
                        </a:rPr>
                        <a:t>, USA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</a:rPr>
                        <a:t>Strain in pediatric cardiomyopathy- fact or fiction, 	</a:t>
                      </a: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Bhat Aarti, USA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</a:rPr>
                        <a:t>Right heart failure and pulmonary hypertension</a:t>
                      </a: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,	Elizabeta Kostovska </a:t>
                      </a:r>
                      <a:r>
                        <a:rPr lang="en-US" sz="1800" b="1" dirty="0" err="1">
                          <a:solidFill>
                            <a:schemeClr val="accent2"/>
                          </a:solidFill>
                        </a:rPr>
                        <a:t>Srbinovska</a:t>
                      </a: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, USA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10:00-10:30</a:t>
                      </a:r>
                      <a:endParaRPr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Coffee Break 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2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10:30-11:30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7 (IE)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Interventional Echocardiography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0" u="sng" dirty="0">
                        <a:solidFill>
                          <a:schemeClr val="tx1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0" u="sng" dirty="0">
                        <a:solidFill>
                          <a:schemeClr val="tx1"/>
                        </a:solidFill>
                        <a:latin typeface="+mj-lt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Echocardiography for Tricuspid Valve Interventions, </a:t>
                      </a:r>
                      <a:r>
                        <a:rPr lang="en-US" sz="1600" b="0" i="0" u="sng" strike="noStrike" cap="none" dirty="0">
                          <a:solidFill>
                            <a:srgbClr val="FF0000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Vuyisille Nkomo, USA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600" b="0" i="0" u="sng" strike="noStrike" cap="none" dirty="0">
                        <a:solidFill>
                          <a:srgbClr val="FF0000"/>
                        </a:solidFill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600" b="0" i="0" u="none" strike="noStrike" cap="none" dirty="0">
                        <a:solidFill>
                          <a:srgbClr val="FF0000"/>
                        </a:solidFill>
                        <a:effectLst/>
                        <a:latin typeface="+mj-lt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Role of ICE in Structural Valve Intervention,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Ryan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Raissi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 (USA)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Transcatheter Tricuspid Valve Replacement, selection and intraprocedural navigation,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Muhamed Saric (USA)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Interventional Echo guidance for LAA Closure,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Walid Kadro , UAE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Interventional Echocardiography for TAVR , Yaser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Nemsha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, KSA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8 (HF)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Critical care and shock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dirty="0">
                          <a:latin typeface="+mn-lt"/>
                        </a:rPr>
                        <a:t>Echocardiography in acute heart failure,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+mn-lt"/>
                        </a:rPr>
                        <a:t>Elizabeta Kostovska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latin typeface="+mn-lt"/>
                        </a:rPr>
                        <a:t>Srbinovska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+mn-lt"/>
                        </a:rPr>
                        <a:t>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dirty="0">
                          <a:latin typeface="+mn-lt"/>
                        </a:rPr>
                        <a:t>Imaging in intensive care units,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+mn-lt"/>
                        </a:rPr>
                        <a:t>Hatem Soliman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latin typeface="+mn-lt"/>
                        </a:rPr>
                        <a:t>Aboumarie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+mn-lt"/>
                        </a:rPr>
                        <a:t>, UK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dirty="0">
                          <a:latin typeface="+mn-lt"/>
                        </a:rPr>
                        <a:t>Echo for cardiogenic shock: Complications of myocardial infarction,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+mn-lt"/>
                        </a:rPr>
                        <a:t>Sunil Mankad,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POCUS: Point of Care Ultrasound: Role in Patients with Dyspnea and Hypotension , </a:t>
                      </a:r>
                      <a:r>
                        <a:rPr lang="en-US" sz="1600" b="0" i="0" u="none" strike="noStrike" cap="none" dirty="0">
                          <a:solidFill>
                            <a:srgbClr val="FF000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Sunil Mankad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, </a:t>
                      </a:r>
                      <a:r>
                        <a:rPr lang="en-US" sz="1600" b="1" i="0" u="none" strike="noStrike" cap="none" dirty="0">
                          <a:solidFill>
                            <a:srgbClr val="0070C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0" i="0" u="none" strike="noStrike" cap="none" dirty="0">
                        <a:solidFill>
                          <a:schemeClr val="dk1"/>
                        </a:solidFill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Core Imaging Modalities in Heart Failure – Updated Approaches, </a:t>
                      </a:r>
                      <a:r>
                        <a:rPr lang="en-US" sz="1600" b="0" i="0" u="none" strike="noStrike" cap="none" dirty="0">
                          <a:solidFill>
                            <a:srgbClr val="FF000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Hala Mahfouz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, M Yacoub Foundation, </a:t>
                      </a:r>
                      <a:r>
                        <a:rPr lang="en-US" sz="1600" b="1" i="0" u="none" strike="noStrike" cap="none" dirty="0">
                          <a:solidFill>
                            <a:srgbClr val="0070C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Egypt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0" i="0" u="none" strike="noStrike" cap="none" dirty="0">
                        <a:solidFill>
                          <a:schemeClr val="dk1"/>
                        </a:solidFill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0" i="0" u="none" strike="noStrike" cap="none" dirty="0">
                        <a:solidFill>
                          <a:schemeClr val="dk1"/>
                        </a:solidFill>
                        <a:latin typeface="Aptos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11:30-12:00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Chair: </a:t>
                      </a:r>
                      <a:endParaRPr dirty="0"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Industry symposium 2 (World Hypertension League) Session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+mj-lt"/>
                        </a:rPr>
                        <a:t>           Arterial Hypertension and CVD 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+mj-lt"/>
                        </a:rPr>
                        <a:t>	</a:t>
                      </a: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	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	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+mj-lt"/>
                        </a:rPr>
                        <a:t>Germaine Cornelsen USA and Badr </a:t>
                      </a:r>
                      <a:r>
                        <a:rPr lang="en-US" sz="1800" b="1" dirty="0" err="1">
                          <a:solidFill>
                            <a:srgbClr val="0070C0"/>
                          </a:solidFill>
                          <a:latin typeface="+mj-lt"/>
                        </a:rPr>
                        <a:t>Almostafa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+mj-lt"/>
                        </a:rPr>
                        <a:t> KSA, M Ibrahim , UAE , M Salah , UAE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World Hypertension League guidelines, Badr </a:t>
                      </a:r>
                      <a:r>
                        <a:rPr lang="en-US" sz="1800" b="1" dirty="0" err="1">
                          <a:solidFill>
                            <a:schemeClr val="accent5"/>
                          </a:solidFill>
                          <a:latin typeface="+mj-lt"/>
                        </a:rPr>
                        <a:t>Almoustafa</a:t>
                      </a: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, KSA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Correlation of chronobiology  to Hypertension, Germaine Cornelsen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Hypertension in Diabetic patients :chronic problem with new insight, Mohamed Ibrahim, UAE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5"/>
                          </a:solidFill>
                          <a:latin typeface="+mj-lt"/>
                        </a:rPr>
                        <a:t>Management of Arterial Hypertension in High-Risk Population, M Salah, UAE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accent5"/>
                        </a:solidFill>
                        <a:latin typeface="+mj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b="1" dirty="0">
                        <a:latin typeface="+mj-lt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12:00-13:00</a:t>
                      </a:r>
                      <a:endParaRPr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Luncheon Panel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Multimodality Imaging in </a:t>
                      </a:r>
                      <a:r>
                        <a:rPr lang="en-US" sz="1400" b="0" u="sng" dirty="0" err="1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HFpEF</a:t>
                      </a:r>
                      <a:endParaRPr lang="en-US" sz="14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4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b="0" u="sng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Updated diagnostic algorithms incorporating echo, MRI, and invasive tests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400" b="0" u="sng" dirty="0">
                        <a:solidFill>
                          <a:srgbClr val="00206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b="0" u="sng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Imaging phenotypes of </a:t>
                      </a:r>
                      <a:r>
                        <a:rPr lang="en-US" sz="1400" b="0" u="sng" dirty="0" err="1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HFpEF</a:t>
                      </a:r>
                      <a:r>
                        <a:rPr lang="en-US" sz="1400" b="0" u="sng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4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400" b="0" i="0" kern="12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Mehrdad Jafari, Iran</a:t>
                      </a:r>
                      <a:endParaRPr lang="en-US" sz="14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Role of stress imaging and diastolic stress testing in </a:t>
                      </a:r>
                      <a:r>
                        <a:rPr lang="en-US" sz="1400" b="0" u="sng" dirty="0" err="1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HFpEF</a:t>
                      </a:r>
                      <a:r>
                        <a:rPr lang="en-US" sz="14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 </a:t>
                      </a:r>
                      <a:r>
                        <a:rPr lang="en-US" sz="1400" b="1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UAE</a:t>
                      </a:r>
                      <a:endParaRPr lang="en-US" sz="1400" b="1" u="sng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4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b="0" u="sng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Late gadolinium enhancement (LGE), T1/T2 mapping, extracellular volume (ECV)</a:t>
                      </a:r>
                      <a:r>
                        <a:rPr lang="en-US" sz="14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Fawaz Abdulaziz M 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Alenezi</a:t>
                      </a:r>
                      <a:r>
                        <a:rPr lang="en-US" sz="14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,USA</a:t>
                      </a:r>
                      <a:endParaRPr lang="en-US" sz="14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13:00-14:00</a:t>
                      </a:r>
                      <a:endParaRPr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Read with the Experts 2 Predictors  of SCD in Cardiomyopathies and MVP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ECG  and EPS among high- risk Patients , MARIO , SSMC 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UAE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The Role of Multimodality Imaging in Arrhythmogenic Mitral Valve Prolapse: A Focus on Sudden Cardiac Death Risk, Ayman Smer 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Cleveland Clinic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, UAE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Sudden Cardiac Death in Adults with Congenital Heart Disease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en-US" sz="1800" b="1" dirty="0" err="1" smtClean="0">
                          <a:solidFill>
                            <a:srgbClr val="0070C0"/>
                          </a:solidFill>
                        </a:rPr>
                        <a:t>Reema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Chugh,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Congenital cardiomyopathies in patients at risk of SCD, Viktoria </a:t>
                      </a:r>
                      <a:r>
                        <a:rPr lang="en-US" sz="1800" b="1" dirty="0" err="1">
                          <a:solidFill>
                            <a:srgbClr val="0070C0"/>
                          </a:solidFill>
                        </a:rPr>
                        <a:t>Skidan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Russia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14:00-15:00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9 (VHD)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Advanced valvular heart disease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Mitral valve prolapse - specific markers of increased risk of sudden cardiac, death,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Elizabeta Kostovska,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Aortic valve and root diseases, Heba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Wassif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USA Cleveland Clinic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How to assess Aortic Stenosis: Pitfalls and Precautions,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Chittur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Sivaram,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How do you diagnose Tricuspid regurgitation perfectly ? 	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Zamorano, Spain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Tricuspid valve evaluation prior to </a:t>
                      </a:r>
                      <a:r>
                        <a:rPr lang="en-US" sz="1800" b="0" u="sng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intervention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,Tuğba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kemaloğlu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öz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Australia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10 (SP)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Cardio-</a:t>
                      </a:r>
                      <a:r>
                        <a:rPr lang="en-US" sz="1800" b="0" i="0" u="sng" dirty="0" err="1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onc</a:t>
                      </a:r>
                      <a:r>
                        <a:rPr lang="en-US" sz="1800" b="0" i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and Cardio-</a:t>
                      </a:r>
                      <a:r>
                        <a:rPr lang="en-US" sz="1800" b="0" i="0" u="sng" dirty="0" err="1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obs</a:t>
                      </a:r>
                      <a:endParaRPr lang="en-US" sz="1800" b="0" i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i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role of cardiac imaging in the evaluation of radiotherapy associated heart disease	</a:t>
                      </a:r>
                      <a:r>
                        <a:rPr lang="en-US" sz="1800" b="0" i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Sibel Enar, Turkey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Artificial Intelligence in Strain Imaging: Early Prediction of Chemotherapy-Induced </a:t>
                      </a:r>
                      <a:r>
                        <a:rPr lang="en-US" sz="1800" b="0" i="0" u="sng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Cardiotoxicity,</a:t>
                      </a:r>
                      <a:r>
                        <a:rPr lang="en-US" sz="1800" b="0" i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Aiman</a:t>
                      </a:r>
                      <a:r>
                        <a:rPr lang="en-US" sz="1800" b="0" i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Smer, Cleveland Clinic , UAE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i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Echocardiography and Cardio-Oncology: Friend or Foe? </a:t>
                      </a:r>
                      <a:r>
                        <a:rPr lang="en-US" sz="1800" b="0" i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Hector Villarraga,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i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Cardiomyopathy, myocardial infarction and valvular heart disease in pregnancy and postpartum , </a:t>
                      </a:r>
                      <a:r>
                        <a:rPr lang="en-US" sz="1800" b="0" i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Reema Chugh,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i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sz="1800" b="0" i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15:00-15:30</a:t>
                      </a:r>
                      <a:endParaRPr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Coffee Break 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15:30-16:30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11 (CM)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Pericardial diseases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Echocardiography for Constrictive Pericarditis,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j-lt"/>
                        </a:rPr>
                        <a:t>Rekha Mankad,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j-lt"/>
                        </a:rPr>
                        <a:t>Pericardial disease and radiotherapy,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j-lt"/>
                        </a:rPr>
                        <a:t>BERNARD COSYNS , Belgium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+mj-lt"/>
                        </a:rPr>
                        <a:t>Echocardiography for Pericardial Tamponade and Pericardiocentesis,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+mj-lt"/>
                        </a:rPr>
                        <a:t>Vuyisille Nkomo,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12 (SP)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Endocarditis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Infective endocarditis - echocardiography in detecting patients at risk for poor outcomes risk, 	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Elizabeta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Srbinovska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USA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Prosthetic valves malfunction, William A.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Zoghbi,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Echo assessment of mitral and aortic prosthetic valves dysfunction,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Vera </a:t>
                      </a:r>
                      <a:r>
                        <a:rPr lang="en-US" sz="1800" b="0" u="sng" dirty="0" err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Rigolin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Libman-Sacks Endocarditis: new insights from literature	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Vito Maurizio Parato , Italy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7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16:30-17:30</a:t>
                      </a:r>
                      <a:endParaRPr dirty="0"/>
                    </a:p>
                  </a:txBody>
                  <a:tcPr marL="91450" marR="91450" marT="45725" marB="45725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Industry symposium 3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ASCVD and Lipidology Insights into a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+mn-lt"/>
                        </a:rPr>
                        <a:t>therosclerosis : Imaging and Intervention 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	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Repatha: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</a:rPr>
                        <a:t>Evolocumab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 : New insight in CVD risk reduction , 	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Amgen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Updates in the management of familial hypercholesterolemia pcsk9I : Alirocumab (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</a:rPr>
                        <a:t>Praluent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), 	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SANOFI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</a:rPr>
                        <a:t>Leqvio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 (siRNA) efficacy in ASCVD 	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Novartis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Pre-clinical detection of atherosclerosis "Imaging" Galal EN El-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</a:rPr>
                        <a:t>Kilany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 USA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	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b="1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7" name="Google Shape;97;g35e07cda680_0_5"/>
          <p:cNvSpPr txBox="1"/>
          <p:nvPr/>
        </p:nvSpPr>
        <p:spPr>
          <a:xfrm>
            <a:off x="4544119" y="69804"/>
            <a:ext cx="336682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Day 2: Saturday </a:t>
            </a:r>
            <a:r>
              <a:rPr lang="en-US" sz="2000" b="1" dirty="0" smtClean="0">
                <a:solidFill>
                  <a:srgbClr val="FF0000"/>
                </a:solidFill>
              </a:rPr>
              <a:t>Sept</a:t>
            </a:r>
            <a:r>
              <a:rPr lang="en-US" sz="20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26</a:t>
            </a:r>
            <a:r>
              <a:rPr lang="en-US" sz="2000" b="1" i="0" u="none" strike="noStrike" cap="none" baseline="300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endParaRPr sz="20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Google Shape;102;g35e07cda680_0_10"/>
          <p:cNvGraphicFramePr/>
          <p:nvPr>
            <p:extLst>
              <p:ext uri="{D42A27DB-BD31-4B8C-83A1-F6EECF244321}">
                <p14:modId xmlns:p14="http://schemas.microsoft.com/office/powerpoint/2010/main" val="955990818"/>
              </p:ext>
            </p:extLst>
          </p:nvPr>
        </p:nvGraphicFramePr>
        <p:xfrm>
          <a:off x="572756" y="518948"/>
          <a:ext cx="11004067" cy="33141995"/>
        </p:xfrm>
        <a:graphic>
          <a:graphicData uri="http://schemas.openxmlformats.org/drawingml/2006/table">
            <a:tbl>
              <a:tblPr firstRow="1" bandRow="1">
                <a:noFill/>
                <a:tableStyleId>{9B495BB5-6803-401C-8283-EBAFD784CB7B}</a:tableStyleId>
              </a:tblPr>
              <a:tblGrid>
                <a:gridCol w="1463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4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4123">
                  <a:extLst>
                    <a:ext uri="{9D8B030D-6E8A-4147-A177-3AD203B41FA5}">
                      <a16:colId xmlns:a16="http://schemas.microsoft.com/office/drawing/2014/main" val="2910982708"/>
                    </a:ext>
                  </a:extLst>
                </a:gridCol>
                <a:gridCol w="3272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Hall 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Hall B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8:00-9:00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13 (CM)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Cardiac amyloidosis &amp; Infiltrative-Restrictive Cardiomyopathy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Strain Imaging in cardiomyopathy, Krasimira Hristova, Sophia 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Bulgaria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Cardiac Amyloidosis : Diagnosis and management : </a:t>
                      </a:r>
                      <a:r>
                        <a:rPr lang="en-US" sz="1800" b="0" u="sng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tafamidis</a:t>
                      </a: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(VYNDAQEL)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Pfizer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PET and CT. role in cardiac sarcoidosis and infiltrative cardiomyopathy, Talal </a:t>
                      </a:r>
                      <a:r>
                        <a:rPr lang="en-US" sz="1800" b="0" u="sng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Alnabelsi</a:t>
                      </a: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An international registry for Isolated left ventricular apical hypoplasia as a preliminary step toward expanding the current CMP classification,  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Victoria </a:t>
                      </a:r>
                      <a:r>
                        <a:rPr lang="en-US" sz="1800" b="0" i="0" u="none" strike="noStrike" cap="none" dirty="0" err="1">
                          <a:solidFill>
                            <a:srgbClr val="FF000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Skidan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latin typeface="Aptos"/>
                          <a:ea typeface="Aptos"/>
                          <a:cs typeface="Aptos"/>
                          <a:sym typeface="Arial"/>
                        </a:rPr>
                        <a:t> , Russia </a:t>
                      </a: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14 (HF)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Evaluation of the right side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1" dirty="0">
                          <a:latin typeface="+mn-lt"/>
                        </a:rPr>
                        <a:t>RV function and morphology: how to study this chamber? 	</a:t>
                      </a:r>
                      <a:r>
                        <a:rPr lang="en-US" sz="1600" b="1" dirty="0" err="1">
                          <a:latin typeface="+mn-lt"/>
                        </a:rPr>
                        <a:t>Oliga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Virz</a:t>
                      </a:r>
                      <a:r>
                        <a:rPr lang="en-US" sz="1600" b="1" dirty="0">
                          <a:latin typeface="+mn-lt"/>
                        </a:rPr>
                        <a:t>,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Italy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1" dirty="0">
                          <a:latin typeface="+mn-lt"/>
                        </a:rPr>
                        <a:t>Pulmonary valve assessment in depth, Tuğba </a:t>
                      </a:r>
                      <a:r>
                        <a:rPr lang="en-US" sz="1600" b="1" dirty="0" err="1">
                          <a:latin typeface="+mn-lt"/>
                        </a:rPr>
                        <a:t>kemaloğlu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öz</a:t>
                      </a:r>
                      <a:r>
                        <a:rPr lang="en-US" sz="1600" b="1" dirty="0">
                          <a:latin typeface="+mn-lt"/>
                        </a:rPr>
                        <a:t>,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Australia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1" dirty="0">
                          <a:latin typeface="+mn-lt"/>
                        </a:rPr>
                        <a:t>Do I need 5 grade scheme for tricuspid regurgitation ? 	Laila Elife ,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Turkey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n-lt"/>
                        </a:rPr>
                        <a:t>3D echo for guidance of tricuspid valve and other Interventional Echo Procedures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, Sunil Mankad,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n-lt"/>
                        </a:rPr>
                        <a:t>New approaches in treating Tricuspid regurgitation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, Pepe 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Zanorano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, Spain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9:00-9:30</a:t>
                      </a:r>
                      <a:endParaRPr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Coffee Break 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9:30-10:30</a:t>
                      </a:r>
                      <a:endParaRPr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2"/>
                          </a:solidFill>
                          <a:latin typeface="+mn-lt"/>
                        </a:rPr>
                        <a:t>Read with the Experts 3 </a:t>
                      </a:r>
                      <a:r>
                        <a:rPr lang="en-US" sz="1800" b="0" dirty="0">
                          <a:solidFill>
                            <a:schemeClr val="accent2"/>
                          </a:solidFill>
                          <a:latin typeface="+mn-lt"/>
                        </a:rPr>
                        <a:t>(Cleveland Clinic Faculty Session, Ohio, USA)</a:t>
                      </a:r>
                    </a:p>
                    <a:p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1.      Hypertrophic cardiomyopathy, current practices with myosin inhibitors and myomectomy. 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Miland Desai</a:t>
                      </a:r>
                    </a:p>
                    <a:p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2.      Sarcoid cardiomyopathy, the great imitator, diagnosis and management. 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Christine Jellis</a:t>
                      </a:r>
                    </a:p>
                    <a:p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3.      Pericarditis old and new disease 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Allen Klein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.</a:t>
                      </a:r>
                    </a:p>
                    <a:p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4.      Myocarditis in 2026 .. ?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Heba </a:t>
                      </a:r>
                      <a:r>
                        <a:rPr lang="en-US" sz="1800" b="0" i="0" u="none" strike="noStrike" cap="none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Wassif</a:t>
                      </a:r>
                      <a:endParaRPr lang="en-US" sz="1800" b="0" i="0" u="none" strike="noStrike" cap="none" dirty="0">
                        <a:solidFill>
                          <a:srgbClr val="FF0000"/>
                        </a:solidFill>
                        <a:effectLst/>
                        <a:latin typeface="+mn-lt"/>
                        <a:ea typeface="Aptos"/>
                        <a:cs typeface="Aptos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10:30-11:30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15 (VHD)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Contemporary approach of bicuspid aortic valves, Vera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Rigolin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  <a:sym typeface="Arial"/>
                        </a:rPr>
                        <a:t>France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2D and 3D Echocardiography for Assessment of Mechanism of Mitral Regurgitation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  <a:sym typeface="Arial"/>
                        </a:rPr>
                        <a:t>, Sunil Mankad,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Aortic Stenosis: Different Hemodynamic Variants and Pearls of Assessment in Atrial Fibrillation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  <a:sym typeface="Arial"/>
                        </a:rPr>
                        <a:t>, Vuyisille Nkomo,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Echocardiography for Aortic Regurgitation: Mechanism and Quantification,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  <a:sym typeface="Arial"/>
                        </a:rPr>
                        <a:t>Rekha Mankad,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16 (SP)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Imaging in Special Groups and Sports Cardiology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latin typeface="+mn-lt"/>
                        </a:rPr>
                        <a:t>Holistic Patient Preparation for Advanced Cardiovascular Imaging: An Integrative Psychological Approach Agnieszka </a:t>
                      </a:r>
                      <a:r>
                        <a:rPr lang="en-US" sz="1800" b="1" dirty="0" err="1">
                          <a:latin typeface="+mn-lt"/>
                        </a:rPr>
                        <a:t>Wilczynska</a:t>
                      </a:r>
                      <a:r>
                        <a:rPr lang="en-US" sz="1800" b="1" dirty="0">
                          <a:latin typeface="+mn-lt"/>
                        </a:rPr>
                        <a:t>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Poland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latin typeface="+mn-lt"/>
                        </a:rPr>
                        <a:t>CMR to predict cardiac mass malignancy: Case series, Nilda </a:t>
                      </a:r>
                      <a:r>
                        <a:rPr lang="en-US" sz="1800" b="1" dirty="0" err="1">
                          <a:latin typeface="+mn-lt"/>
                        </a:rPr>
                        <a:t>spinola</a:t>
                      </a:r>
                      <a:r>
                        <a:rPr lang="en-US" sz="1800" b="1" dirty="0">
                          <a:latin typeface="+mn-lt"/>
                        </a:rPr>
                        <a:t>-Zavaleta,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Mexico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latin typeface="+mn-lt"/>
                        </a:rPr>
                        <a:t>Cardiomyopathy, myocardial infarction and valvular heart disease in pregnancy and postpartum ,Reema Chugh,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Stem cell therapy in Diabetes Induced Cardiomyopathy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, Jaipaul Singh, UK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11:30-12:00</a:t>
                      </a:r>
                      <a:endParaRPr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5"/>
                          </a:solidFill>
                        </a:rPr>
                        <a:t>Industry symposium 4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r>
                        <a:rPr lang="en-US" dirty="0"/>
                        <a:t> Cardiorenal and T2DM  ASTRA ZENEZA &amp; BOHRINGER 		FORXIGA/JARDIANCE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12:00-12:30</a:t>
                      </a:r>
                      <a:endParaRPr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Luncheon Symposium 5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Cardiometabolic Syndrome in 2026 :	Bayar , Astra , Bohringer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"Metabolic Cardiomyopathy” : A neglected Diagnosis, Pasquale Palmiero, Italy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endParaRPr lang="en-US" sz="1800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12:30-13:30</a:t>
                      </a:r>
                      <a:endParaRPr dirty="0"/>
                    </a:p>
                  </a:txBody>
                  <a:tcPr marL="91450" marR="91450" marT="45725" marB="45725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accent2"/>
                          </a:solidFill>
                        </a:rPr>
                        <a:t>Read with the Experts 4 </a:t>
                      </a:r>
                      <a:r>
                        <a:rPr lang="en-US" sz="1800" b="0" dirty="0">
                          <a:solidFill>
                            <a:schemeClr val="accent2"/>
                          </a:solidFill>
                        </a:rPr>
                        <a:t>(Mayo Clinic Faculty , Rochester, USA)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Recent Advances in Echocardiography &amp; Strain Imaging 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/>
                        <a:t>Current Role of LV Strain &amp; LA Strain  Echocardiography Imaging in 2026, Hector Villarraga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/>
                        <a:t>Point of Care Ultrasound: Role in Patients with Dyspnea and Hypotension, Sunil Mankad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/>
                        <a:t>Restrictive physiology cardiomyopathy vs Constrictive Pericarditis , Joseph Maalouf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/>
                        <a:t>Echocardiography for Quantification of Mitral Regurgitation, Rekha Mankad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9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14:00-15:00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17 (IE)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Intra-op TEE- Mayo Clinic II &amp; MEDSTAR Washington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0070C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Echocardiography for </a:t>
                      </a:r>
                      <a:r>
                        <a:rPr lang="en-US" sz="1800" b="0" u="sng" dirty="0" err="1">
                          <a:solidFill>
                            <a:srgbClr val="0070C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MitraClip</a:t>
                      </a:r>
                      <a:r>
                        <a:rPr lang="en-US" sz="1800" b="0" u="sng" dirty="0">
                          <a:solidFill>
                            <a:srgbClr val="0070C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: Simple and Complex Cases,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Vuyisille Nkomo,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0070C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0070C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rgbClr val="0070C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Echocardiography for Complication of TAVI,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Joesph Maalouf, 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1" u="sng" dirty="0">
                        <a:solidFill>
                          <a:srgbClr val="FF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Aptos"/>
                          <a:cs typeface="Aptos"/>
                          <a:sym typeface="Arial"/>
                        </a:rPr>
                        <a:t>Intra-operative</a:t>
                      </a:r>
                      <a:r>
                        <a:rPr lang="en-US" sz="1400" b="1" i="0" u="none" strike="noStrike" cap="none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 TEE</a:t>
                      </a: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, </a:t>
                      </a:r>
                      <a:r>
                        <a:rPr lang="en-US" sz="18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  <a:sym typeface="Arial"/>
                        </a:rPr>
                        <a:t>Ahmad Salehi Omran , Canada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i="0" u="none" strike="noStrike" cap="none" dirty="0">
                        <a:solidFill>
                          <a:srgbClr val="FF0000"/>
                        </a:solidFill>
                        <a:effectLst/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sng" strike="noStrike" cap="none" dirty="0">
                          <a:solidFill>
                            <a:srgbClr val="0070C0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Perioperative </a:t>
                      </a:r>
                      <a:r>
                        <a:rPr lang="en-US" sz="1800" b="0" i="0" u="sng" strike="noStrike" cap="none" dirty="0" err="1">
                          <a:solidFill>
                            <a:srgbClr val="0070C0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EchocardiographyL</a:t>
                      </a:r>
                      <a:r>
                        <a:rPr lang="en-US" sz="1800" b="0" i="0" u="sng" strike="noStrike" cap="none" dirty="0">
                          <a:solidFill>
                            <a:srgbClr val="0070C0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 Case Studies, </a:t>
                      </a:r>
                      <a:r>
                        <a:rPr lang="en-US" sz="1800" b="0" i="0" u="sng" strike="noStrike" cap="none" dirty="0">
                          <a:solidFill>
                            <a:srgbClr val="FF0000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Sunil Mankad, USA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0" i="0" u="sng" strike="noStrike" cap="none" dirty="0">
                        <a:solidFill>
                          <a:srgbClr val="FF0000"/>
                        </a:solidFill>
                        <a:latin typeface="Aptos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u="sng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Imaging  for paravalvular leak closure?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Laila Elife , Turkey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endParaRPr lang="en-US" sz="18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u="sng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Perioperative Echocardiography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Anita Sadeghpour, USA</a:t>
                      </a:r>
                      <a:endParaRPr lang="en-US" sz="1800" b="0" i="0" u="sng" strike="noStrike" cap="none" dirty="0">
                        <a:solidFill>
                          <a:srgbClr val="FF0000"/>
                        </a:solidFill>
                        <a:latin typeface="Aptos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C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Concurrent session 18 (IHD)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SPECT/PET in viability assessment and ischemic burden, 	Amolak Singh,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Evaluation of Atherosclerotic Coronary Artery Diseases by (CCTA) vs cardiac cath.-FFR 	Ibrahim </a:t>
                      </a:r>
                      <a:r>
                        <a:rPr lang="en-US" sz="1800" b="0" u="sng" dirty="0" err="1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Alrashdan</a:t>
                      </a:r>
                      <a:r>
                        <a:rPr lang="en-US" sz="18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Kuwait</a:t>
                      </a:r>
                      <a:r>
                        <a:rPr lang="en-US" sz="18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Assessment of mitral regurgitation in ischemic heart disease : Are we expanding intervention criteria in functional MR? 	</a:t>
                      </a:r>
                      <a:r>
                        <a:rPr lang="en-US" sz="1800" b="0" u="sng" dirty="0" err="1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Jarslaw</a:t>
                      </a:r>
                      <a:r>
                        <a:rPr lang="en-US" sz="18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b="0" u="sng" dirty="0" err="1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Kasprzak,MD</a:t>
                      </a:r>
                      <a:r>
                        <a:rPr lang="en-US" sz="18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Poland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Implementing Drug-Coated Balloons in Modern PCI, when intra vascular imaging is not adequately used for stent deployment, Abdullah Shehab, </a:t>
                      </a:r>
                      <a:r>
                        <a:rPr lang="en-US" sz="1800" b="0" u="sng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UAE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endParaRPr lang="en-US" sz="1800" b="0" u="sng" dirty="0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9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End of the program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3" name="Google Shape;103;g35e07cda680_0_10"/>
          <p:cNvSpPr txBox="1"/>
          <p:nvPr/>
        </p:nvSpPr>
        <p:spPr>
          <a:xfrm>
            <a:off x="4544120" y="103261"/>
            <a:ext cx="312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Day 3: Sunday </a:t>
            </a:r>
            <a:r>
              <a:rPr lang="en-US" sz="2000" b="1" dirty="0" smtClean="0">
                <a:solidFill>
                  <a:srgbClr val="FF0000"/>
                </a:solidFill>
              </a:rPr>
              <a:t>Sept</a:t>
            </a:r>
            <a:r>
              <a:rPr lang="en-US" sz="20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27</a:t>
            </a:r>
            <a:r>
              <a:rPr lang="en-US" sz="2000" b="1" i="0" u="none" strike="noStrike" cap="none" baseline="300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endParaRPr sz="20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1365</Words>
  <Application>Microsoft Office PowerPoint</Application>
  <PresentationFormat>Widescreen</PresentationFormat>
  <Paragraphs>471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Calibri</vt:lpstr>
      <vt:lpstr>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Firas Al Badarin</dc:creator>
  <cp:lastModifiedBy>RBS</cp:lastModifiedBy>
  <cp:revision>30</cp:revision>
  <dcterms:created xsi:type="dcterms:W3CDTF">2025-01-08T15:40:45Z</dcterms:created>
  <dcterms:modified xsi:type="dcterms:W3CDTF">2026-03-25T01:27:00Z</dcterms:modified>
</cp:coreProperties>
</file>